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2" r:id="rId4"/>
    <p:sldId id="259" r:id="rId5"/>
    <p:sldId id="261" r:id="rId6"/>
    <p:sldId id="263" r:id="rId7"/>
    <p:sldId id="264" r:id="rId8"/>
    <p:sldId id="265" r:id="rId9"/>
    <p:sldId id="260" r:id="rId10"/>
    <p:sldId id="266" r:id="rId11"/>
    <p:sldId id="268" r:id="rId12"/>
    <p:sldId id="269" r:id="rId13"/>
    <p:sldId id="270" r:id="rId14"/>
    <p:sldId id="271" r:id="rId15"/>
    <p:sldId id="27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CCC11-A179-422A-B077-95AC3AF93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88371-425B-5209-6C66-EE69C35B8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855ED-AD37-430E-8AEC-08EBDE4E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3E158-1710-8053-6A06-E031E777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0E39-7D42-EB49-2A0F-B740450A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65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BC06-1914-821C-99CB-2E808754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F56D-6A25-5A78-250D-D902995E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68A56-C68A-EEEC-1E5A-A0DA7965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567AB-7A7F-3F46-A003-6F4426D9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E246D-D461-5460-2D1E-668ED978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5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BD4B7B-2BD8-9F20-BC86-C90B9DEE8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C986A-F86B-AD95-0403-C492A4EA4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FBE8-3705-FF84-38FD-0BF40FCD5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35DE8-6E23-207A-8845-BA2431AF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5CCD0-B6D1-ED32-C085-0B7196CC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37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E67F-1561-F0A2-940D-187496E4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37AE-6B57-6A4A-7896-F0E94810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33D7-7BA0-3089-9208-14683CAF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F9080-0A37-7D84-E517-7B4CC4E3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1B298-FDB0-700E-030E-4D494C5C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0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09CA-A6DF-E72C-FB2F-A8851CE7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93FE6-676A-875A-D899-352EB1E45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B767-F057-3501-F79B-C0B44930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A6FFC-064C-96A6-FC8C-1289258D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DD6F1-C61C-CBC7-1678-33679944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84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AD46-4B46-2537-2CAD-67091871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4935-D31C-F5D5-4215-E1BCE4CF7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72F46-6E05-EF87-A05D-1B7888FA3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206E5-3F4B-E1CD-62B0-D24B8D68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28C41-D341-B915-45DA-7DFED53F8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2665F-227B-B78A-233C-0367A1B1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59FC-5CA1-BFFF-9DDD-831761F6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AC239-13F8-9816-C596-EF07B7CF1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96403-5F67-9E5D-B5CE-9B83CDCA5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FEEF8-1311-23FF-EE24-4F105368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C6A89-53DC-82FF-BF14-D9B3B96BE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69C0EE-7A19-3308-32F6-9F2186E3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A93B2-90EA-F480-52D7-269DEC99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318ED-8E77-F747-0BDA-FDCFE6C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31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0E37-3D3F-A372-21FE-097ED0E7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3549F-21DD-DF1C-F08F-3F26D70C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DF963-DFC4-4AC8-0275-47FC82C5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1BE94-9727-24EE-5D9F-67E7528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4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226EFE-0F95-DA53-5C3C-5D08149E1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FA6A5-0F66-EF15-0759-85B06584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9C4CC-C68C-C2C8-E052-0B0D8667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4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108-469B-CE80-0782-927A0977C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838D8-546F-2A9A-2C10-2591ED0BC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D0778-4B51-E362-FC63-189E57734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3DED3-2460-BD55-CF7D-2623B974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6EEE-48A9-8022-E525-9982B111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CD089-FB5B-FE3D-4EE4-96A65DE4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3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57D3-6A41-316C-BCDB-15B4D84D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FC8BB-E132-474A-47C8-1D56D64B4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A6D47-F40C-DBED-C3A2-0C75266D1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7996C-D49A-C0FF-C196-CD68B38D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B1E99-E4A4-CADA-CF57-35D21DAA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B873-B3C1-6316-DDB6-48F26D5F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88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76640-18F9-1C2C-A321-3E7EC508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1114C-9889-A5DD-D1C8-63A4A2ACA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45AE0-5EA0-B9AC-CAB3-C2ECC9449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275F9-59F8-445D-877F-240B4F56905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195B7-9D62-95EE-5503-EE774BC78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251D-372A-D959-1AFA-3A31EA190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73590-0E3C-486B-AE7E-8A1D367ABB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7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update: follow-up</a:t>
            </a:r>
          </a:p>
          <a:p>
            <a:r>
              <a:rPr lang="en-GB" sz="2800" dirty="0"/>
              <a:t>Week 3B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11/08/2023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D5A0-8C5C-8EA4-BA17-2C17D92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2175-3316-C9C3-EFBB-738F1E9A3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Changing the beam focus position seems to affect a wide variety of pulse parameters: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output pulse duration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spatiotemporal pulse profile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total pulse energy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…</a:t>
            </a:r>
          </a:p>
          <a:p>
            <a:r>
              <a:rPr lang="en-GB" dirty="0"/>
              <a:t>So far, only cursory exploration (see next slides)</a:t>
            </a:r>
          </a:p>
          <a:p>
            <a:r>
              <a:rPr lang="en-GB" i="1" dirty="0">
                <a:solidFill>
                  <a:srgbClr val="002060"/>
                </a:solidFill>
              </a:rPr>
              <a:t>Worthwhile to investigate further?  </a:t>
            </a:r>
          </a:p>
        </p:txBody>
      </p:sp>
    </p:spTree>
    <p:extLst>
      <p:ext uri="{BB962C8B-B14F-4D97-AF65-F5344CB8AC3E}">
        <p14:creationId xmlns:p14="http://schemas.microsoft.com/office/powerpoint/2010/main" val="24050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44E6-D7AA-B1D9-54E2-E74259C2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A05F087-4AEC-C99A-5DEB-B0FEA419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838"/>
            <a:ext cx="4045359" cy="3034020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4671178-1E41-CEC0-2D92-79F5A44ED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12" y="2290962"/>
            <a:ext cx="4048775" cy="3036581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D7CA023-3A0B-FF36-C050-D5527992E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40" y="2290962"/>
            <a:ext cx="4038528" cy="3028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3C41A1-8283-72E9-A6C3-D7B20C3E022B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C0580-19B6-13E6-6E84-B29C02C391CE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0075C-15A6-2BA9-6237-A793B20BD337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348406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95A9-6CB0-E071-8FAD-AC3725DDB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940DEA93-B458-D060-23DD-58A26FEA3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7" y="2192692"/>
            <a:ext cx="4044080" cy="3033061"/>
          </a:xfrm>
        </p:spPr>
      </p:pic>
      <p:pic>
        <p:nvPicPr>
          <p:cNvPr id="7" name="Picture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4038437B-D704-D389-A390-57F735CEB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13" y="2134207"/>
            <a:ext cx="4037630" cy="302822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32A3DFDF-91B7-CC57-3BE9-E09531106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22" y="2239347"/>
            <a:ext cx="3748001" cy="2811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48FB09-C3EC-EB21-F5F2-722788CB8E99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F2C25-018E-A82F-B57D-A13401FAF19B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D2AF9-A5FB-910F-55A6-7DEFFE73ECE4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219658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15F7-D2B8-7A47-241C-B47BC0EA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a pulse&#10;&#10;Description automatically generated">
            <a:extLst>
              <a:ext uri="{FF2B5EF4-FFF2-40B4-BE49-F238E27FC236}">
                <a16:creationId xmlns:a16="http://schemas.microsoft.com/office/drawing/2014/main" id="{77A5BB10-BA8D-FBA1-D9DC-BC9D46E3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400" y="2190065"/>
            <a:ext cx="3978353" cy="2983766"/>
          </a:xfrm>
        </p:spPr>
      </p:pic>
      <p:pic>
        <p:nvPicPr>
          <p:cNvPr id="7" name="Picture 6" descr="A graph of a pulse&#10;&#10;Description automatically generated">
            <a:extLst>
              <a:ext uri="{FF2B5EF4-FFF2-40B4-BE49-F238E27FC236}">
                <a16:creationId xmlns:a16="http://schemas.microsoft.com/office/drawing/2014/main" id="{3D3B4CAC-E537-995B-1C8A-A3BB3171B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8" y="1997412"/>
            <a:ext cx="4436469" cy="3327352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1979767B-9D97-BBDF-FE65-D11A8AC47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18" y="1913951"/>
            <a:ext cx="4659031" cy="3494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DCD304-1B2B-E906-92D6-98D190217EC7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330F-25FE-7FC4-CF36-99BD5EACBF75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F259D-6453-947E-FC64-55C21D30A928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206194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0AC2-CDE3-167A-FF0C-788C1B5D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energy efficiency&#10;&#10;Description automatically generated">
            <a:extLst>
              <a:ext uri="{FF2B5EF4-FFF2-40B4-BE49-F238E27FC236}">
                <a16:creationId xmlns:a16="http://schemas.microsoft.com/office/drawing/2014/main" id="{3FD01A98-71A0-9C16-1DAD-CF0644678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35" y="2249488"/>
            <a:ext cx="4353334" cy="3265001"/>
          </a:xfrm>
        </p:spPr>
      </p:pic>
      <p:pic>
        <p:nvPicPr>
          <p:cNvPr id="7" name="Picture 6" descr="A graph of energy efficiency&#10;&#10;Description automatically generated">
            <a:extLst>
              <a:ext uri="{FF2B5EF4-FFF2-40B4-BE49-F238E27FC236}">
                <a16:creationId xmlns:a16="http://schemas.microsoft.com/office/drawing/2014/main" id="{57ABDE2E-42E5-FC95-7785-FA5F9E55E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570" y="2436956"/>
            <a:ext cx="4103377" cy="3077533"/>
          </a:xfrm>
          <a:prstGeom prst="rect">
            <a:avLst/>
          </a:prstGeom>
        </p:spPr>
      </p:pic>
      <p:pic>
        <p:nvPicPr>
          <p:cNvPr id="9" name="Picture 8" descr="A graph of energy and uv energy&#10;&#10;Description automatically generated with medium confidence">
            <a:extLst>
              <a:ext uri="{FF2B5EF4-FFF2-40B4-BE49-F238E27FC236}">
                <a16:creationId xmlns:a16="http://schemas.microsoft.com/office/drawing/2014/main" id="{3B08401B-DE8C-DC55-1F6C-D07803DA4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611"/>
            <a:ext cx="4005171" cy="3003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ED9BD-08D0-D24F-0C75-91BFB9C4D3FA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B3F1E-9BF2-3321-0CB2-CE7A8DD65A19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A50E2-A000-E651-7342-5FC7304AD02B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4066897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4327-47D1-1A70-31DE-D89B42C2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Position of beam focus</a:t>
            </a:r>
            <a:endParaRPr lang="en-GB" dirty="0"/>
          </a:p>
        </p:txBody>
      </p:sp>
      <p:pic>
        <p:nvPicPr>
          <p:cNvPr id="5" name="Content Placeholder 4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DA009427-7786-7D91-8556-E9733FDB7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60" y="2286000"/>
            <a:ext cx="4042251" cy="3031689"/>
          </a:xfrm>
        </p:spPr>
      </p:pic>
      <p:pic>
        <p:nvPicPr>
          <p:cNvPr id="7" name="Picture 6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C8DE0A4-3FFE-FF97-D166-7E616E6D3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08" y="2087823"/>
            <a:ext cx="4478583" cy="3358937"/>
          </a:xfrm>
          <a:prstGeom prst="rect">
            <a:avLst/>
          </a:prstGeom>
        </p:spPr>
      </p:pic>
      <p:pic>
        <p:nvPicPr>
          <p:cNvPr id="9" name="Picture 8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087E7F47-3490-EA4C-ADF2-E86E725B1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86" y="2175208"/>
            <a:ext cx="4306999" cy="3230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1FE8E1-A5B8-0F2F-1BA0-5598F06DDA50}"/>
              </a:ext>
            </a:extLst>
          </p:cNvPr>
          <p:cNvSpPr txBox="1"/>
          <p:nvPr/>
        </p:nvSpPr>
        <p:spPr>
          <a:xfrm>
            <a:off x="5428717" y="5605948"/>
            <a:ext cx="149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Centred focus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637E0-DF30-D379-4E83-D1555B3B889F}"/>
              </a:ext>
            </a:extLst>
          </p:cNvPr>
          <p:cNvSpPr txBox="1"/>
          <p:nvPr/>
        </p:nvSpPr>
        <p:spPr>
          <a:xfrm>
            <a:off x="1438275" y="5673209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left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A9BB4-64B0-CA22-9309-9B846FC327AA}"/>
              </a:ext>
            </a:extLst>
          </p:cNvPr>
          <p:cNvSpPr txBox="1"/>
          <p:nvPr/>
        </p:nvSpPr>
        <p:spPr>
          <a:xfrm>
            <a:off x="8820150" y="5673209"/>
            <a:ext cx="226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Shift by </a:t>
            </a:r>
            <a:r>
              <a:rPr lang="en-GB" b="1" dirty="0" err="1"/>
              <a:t>zr</a:t>
            </a:r>
            <a:r>
              <a:rPr lang="en-GB" b="1" dirty="0"/>
              <a:t> to the right</a:t>
            </a:r>
          </a:p>
        </p:txBody>
      </p:sp>
    </p:spTree>
    <p:extLst>
      <p:ext uri="{BB962C8B-B14F-4D97-AF65-F5344CB8AC3E}">
        <p14:creationId xmlns:p14="http://schemas.microsoft.com/office/powerpoint/2010/main" val="384402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BCF2-BAD1-B17B-72BF-9FB7048B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Next steps?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447EC-2F08-4DD7-F033-C655D2211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different gases</a:t>
            </a:r>
          </a:p>
          <a:p>
            <a:r>
              <a:rPr lang="en-GB" dirty="0"/>
              <a:t>Use COMSOL density </a:t>
            </a:r>
            <a:r>
              <a:rPr lang="en-GB" dirty="0" err="1"/>
              <a:t>funcs</a:t>
            </a:r>
            <a:r>
              <a:rPr lang="en-GB" dirty="0"/>
              <a:t> </a:t>
            </a:r>
          </a:p>
          <a:p>
            <a:r>
              <a:rPr lang="en-GB" dirty="0"/>
              <a:t>Re-do plots with experimental data overlayed</a:t>
            </a:r>
          </a:p>
        </p:txBody>
      </p:sp>
    </p:spTree>
    <p:extLst>
      <p:ext uri="{BB962C8B-B14F-4D97-AF65-F5344CB8AC3E}">
        <p14:creationId xmlns:p14="http://schemas.microsoft.com/office/powerpoint/2010/main" val="96991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915D3AEC-23EC-C034-7EDD-B7D84117B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0" y="831120"/>
            <a:ext cx="8035839" cy="60268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7B5568-A57D-6E77-7D86-AE9BE5E0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spectra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D5E23-93B2-6FBE-B933-4F3D26B7063E}"/>
              </a:ext>
            </a:extLst>
          </p:cNvPr>
          <p:cNvSpPr txBox="1"/>
          <p:nvPr/>
        </p:nvSpPr>
        <p:spPr>
          <a:xfrm>
            <a:off x="838200" y="1501715"/>
            <a:ext cx="39857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IR spectrum calculated from FROG largely agrees with IR spectrum measured by spectrometer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shape of the spectra also agree with the simulated IR spectrum (grey)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However, the measured spectra are centred around 730nm, not 800nm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Set the central wavelength to 730nm in the simulations?</a:t>
            </a:r>
          </a:p>
        </p:txBody>
      </p:sp>
    </p:spTree>
    <p:extLst>
      <p:ext uri="{BB962C8B-B14F-4D97-AF65-F5344CB8AC3E}">
        <p14:creationId xmlns:p14="http://schemas.microsoft.com/office/powerpoint/2010/main" val="138939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8895F115-4398-F684-8670-592E32A4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66" y="1139825"/>
            <a:ext cx="3953133" cy="535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50B81-ED43-1CCB-8B12-8C8658FB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748-6A57-A2AF-8B3B-5C8CE4549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901825"/>
            <a:ext cx="4862804" cy="4591050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spatiotemporal evolution shows leading-edge self-steepening in UV and trailing-edge in IR</a:t>
            </a:r>
          </a:p>
          <a:p>
            <a:r>
              <a:rPr lang="en-GB" sz="2400" dirty="0"/>
              <a:t>In </a:t>
            </a:r>
            <a:r>
              <a:rPr lang="en-GB" sz="2400" i="1" dirty="0"/>
              <a:t>Reiter</a:t>
            </a:r>
            <a:r>
              <a:rPr lang="en-GB" sz="2400" dirty="0"/>
              <a:t>: removing ionisation suppresses self-steepening and elongates pulse</a:t>
            </a:r>
          </a:p>
          <a:p>
            <a:r>
              <a:rPr lang="en-GB" sz="2400" dirty="0"/>
              <a:t>Parameters: 300</a:t>
            </a:r>
            <a:r>
              <a:rPr lang="el-GR" sz="2400" dirty="0"/>
              <a:t>μ</a:t>
            </a:r>
            <a:r>
              <a:rPr lang="en-GB" sz="2400" dirty="0"/>
              <a:t>J IR pulse centred on 750nm incident on Neon cell with 9.0bar central pressure</a:t>
            </a:r>
          </a:p>
          <a:p>
            <a:endParaRPr lang="en-GB" sz="2400" dirty="0"/>
          </a:p>
          <a:p>
            <a:r>
              <a:rPr lang="en-GB" sz="2400" dirty="0"/>
              <a:t>This system was simulated, comparing the ionised and non-ionised case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8AE0C-481D-99C2-82EF-9D05A31CC271}"/>
              </a:ext>
            </a:extLst>
          </p:cNvPr>
          <p:cNvSpPr txBox="1"/>
          <p:nvPr/>
        </p:nvSpPr>
        <p:spPr>
          <a:xfrm>
            <a:off x="10788016" y="1942818"/>
            <a:ext cx="46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4B23A-F0E8-F079-DE0D-601C1ED192AA}"/>
              </a:ext>
            </a:extLst>
          </p:cNvPr>
          <p:cNvSpPr txBox="1"/>
          <p:nvPr/>
        </p:nvSpPr>
        <p:spPr>
          <a:xfrm>
            <a:off x="10788016" y="363168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1A599-F63A-B8FA-E336-80AF36FED190}"/>
              </a:ext>
            </a:extLst>
          </p:cNvPr>
          <p:cNvSpPr txBox="1"/>
          <p:nvPr/>
        </p:nvSpPr>
        <p:spPr>
          <a:xfrm>
            <a:off x="10788016" y="53989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2BDB9-1B6E-B254-A020-A0E20C9BD6ED}"/>
              </a:ext>
            </a:extLst>
          </p:cNvPr>
          <p:cNvSpPr txBox="1"/>
          <p:nvPr/>
        </p:nvSpPr>
        <p:spPr>
          <a:xfrm>
            <a:off x="8014996" y="6400799"/>
            <a:ext cx="126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218242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168C7B0-A41F-ED46-53D1-7CC69D7C4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4" y="1483858"/>
            <a:ext cx="6437389" cy="4828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2B864-D35C-C463-46A1-A89FABAA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pic>
        <p:nvPicPr>
          <p:cNvPr id="5" name="Picture 4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35C1E901-3854-F6BF-7F96-A8F3D3A1B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8" y="1483858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5263AB-7BFA-15D8-7667-D300A9C3A3AA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pic>
        <p:nvPicPr>
          <p:cNvPr id="4" name="Picture 3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8D2F3A4A-8234-91BC-88AD-ECA45E0A5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362" y="1483858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B7C620CF-14FC-4EEA-1AD5-C46E86A53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23" y="1479193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ED7E0-5165-EC80-863F-DC31A3CFF143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</p:spTree>
    <p:extLst>
      <p:ext uri="{BB962C8B-B14F-4D97-AF65-F5344CB8AC3E}">
        <p14:creationId xmlns:p14="http://schemas.microsoft.com/office/powerpoint/2010/main" val="90250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B75831A2-D27C-65D9-3B2B-112BBFDDD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515246"/>
            <a:ext cx="6077944" cy="455845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34E50C-3D76-0D16-2712-31D2928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9206F-6FE0-6930-AC93-0CB1CDB7A55B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7BE23-7F73-7E1E-153F-98C209E79BE2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10" name="Picture 9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999634DE-C9A5-49FD-F1C7-3FC1DCC69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5" y="1317647"/>
            <a:ext cx="6437389" cy="4828042"/>
          </a:xfrm>
          <a:prstGeom prst="rect">
            <a:avLst/>
          </a:prstGeom>
        </p:spPr>
      </p:pic>
      <p:pic>
        <p:nvPicPr>
          <p:cNvPr id="3" name="Picture 2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AD82D07F-AFD1-930F-00CC-4841BB185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6" y="1389631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111442B0-0D6A-2168-3978-B610BAE6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1" y="138963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A0C1-3272-071C-1CEB-86F55A2A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7" name="Content Placeholder 6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A4EAE147-619E-14B2-76EC-86741D226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411246"/>
            <a:ext cx="6168421" cy="462631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E40746-190E-8F00-478D-E19803296306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2CCA4-C340-1026-F2FA-07C55933B0C9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752543CE-007D-75A4-C62C-99D0E78FE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82" y="1261398"/>
            <a:ext cx="6568018" cy="4926014"/>
          </a:xfrm>
          <a:prstGeom prst="rect">
            <a:avLst/>
          </a:prstGeom>
        </p:spPr>
      </p:pic>
      <p:pic>
        <p:nvPicPr>
          <p:cNvPr id="6" name="Picture 5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70872B44-F85A-75BC-DF23-1101A461A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21" y="1359370"/>
            <a:ext cx="6437389" cy="4828042"/>
          </a:xfrm>
          <a:prstGeom prst="rect">
            <a:avLst/>
          </a:prstGeom>
        </p:spPr>
      </p:pic>
      <p:pic>
        <p:nvPicPr>
          <p:cNvPr id="10" name="Picture 9" descr="A group of imag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E43E138-2983-725F-A5FB-903D75C65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866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3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018FA1AC-8A57-600A-F4CF-0BA7319DA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90" y="1365016"/>
            <a:ext cx="6437389" cy="48280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599EB0-741B-AF66-5A03-6E14D8345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8" name="Picture 7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69068831-8762-1913-0203-0AE48729F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016"/>
            <a:ext cx="6437389" cy="4828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DD066-9860-859E-B8F6-27C8546E8218}"/>
              </a:ext>
            </a:extLst>
          </p:cNvPr>
          <p:cNvSpPr txBox="1"/>
          <p:nvPr/>
        </p:nvSpPr>
        <p:spPr>
          <a:xfrm>
            <a:off x="2269968" y="6217673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 ionisation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CEB52-009E-A3C5-8F34-28351F7B71B0}"/>
              </a:ext>
            </a:extLst>
          </p:cNvPr>
          <p:cNvSpPr txBox="1"/>
          <p:nvPr/>
        </p:nvSpPr>
        <p:spPr>
          <a:xfrm>
            <a:off x="8547056" y="6145689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Without ionisation</a:t>
            </a:r>
          </a:p>
        </p:txBody>
      </p:sp>
      <p:pic>
        <p:nvPicPr>
          <p:cNvPr id="3" name="Picture 2" descr="A graph of a pulse&#10;&#10;Description automatically generated">
            <a:extLst>
              <a:ext uri="{FF2B5EF4-FFF2-40B4-BE49-F238E27FC236}">
                <a16:creationId xmlns:a16="http://schemas.microsoft.com/office/drawing/2014/main" id="{86F47009-7B59-D19F-9E4B-E43140119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89" y="1377324"/>
            <a:ext cx="6437389" cy="4828042"/>
          </a:xfrm>
          <a:prstGeom prst="rect">
            <a:avLst/>
          </a:prstGeom>
        </p:spPr>
      </p:pic>
      <p:pic>
        <p:nvPicPr>
          <p:cNvPr id="7" name="Picture 6" descr="A red line graph on a white background&#10;&#10;Description automatically generated">
            <a:extLst>
              <a:ext uri="{FF2B5EF4-FFF2-40B4-BE49-F238E27FC236}">
                <a16:creationId xmlns:a16="http://schemas.microsoft.com/office/drawing/2014/main" id="{B363CD1A-B05B-EC3B-3591-9F77DB196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50" y="1363728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6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1838-5AC6-00AA-A822-81DA4DF4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Reproducing plots from </a:t>
            </a:r>
            <a:r>
              <a:rPr lang="en-GB" b="1" i="1" dirty="0">
                <a:solidFill>
                  <a:srgbClr val="002060"/>
                </a:solidFill>
              </a:rPr>
              <a:t>Reiter et al. 2010 </a:t>
            </a:r>
            <a:endParaRPr lang="en-GB" dirty="0"/>
          </a:p>
        </p:txBody>
      </p:sp>
      <p:pic>
        <p:nvPicPr>
          <p:cNvPr id="5" name="Content Placeholder 4" descr="A graph of a waveform&#10;&#10;Description automatically generated">
            <a:extLst>
              <a:ext uri="{FF2B5EF4-FFF2-40B4-BE49-F238E27FC236}">
                <a16:creationId xmlns:a16="http://schemas.microsoft.com/office/drawing/2014/main" id="{E30854B3-D37C-7378-F8D1-12D4F12BB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2816"/>
            <a:ext cx="5625543" cy="4247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6240-2093-7EC3-CC1D-7352E0CAAFDB}"/>
              </a:ext>
            </a:extLst>
          </p:cNvPr>
          <p:cNvSpPr txBox="1"/>
          <p:nvPr/>
        </p:nvSpPr>
        <p:spPr>
          <a:xfrm>
            <a:off x="979716" y="1968560"/>
            <a:ext cx="44507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Simulations show very clear trailing-edge self-steepening in the IR pulse and the UV pulse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Turning off ionisation mostly suppresses this effect and increases the pulse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strike="sngStrike" dirty="0">
                <a:solidFill>
                  <a:srgbClr val="002060"/>
                </a:solidFill>
              </a:rPr>
              <a:t>The simulations could not reproduce the core features of </a:t>
            </a:r>
            <a:r>
              <a:rPr lang="en-GB" sz="2400" strike="sngStrike" dirty="0">
                <a:solidFill>
                  <a:srgbClr val="002060"/>
                </a:solidFill>
              </a:rPr>
              <a:t>Reiter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i="1" strike="sngStrike" dirty="0">
                <a:solidFill>
                  <a:srgbClr val="002060"/>
                </a:solidFill>
              </a:rPr>
              <a:t>Is there something fundamentally wrong with the model?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EF142-459D-D519-0E20-FEBD68C0B436}"/>
              </a:ext>
            </a:extLst>
          </p:cNvPr>
          <p:cNvSpPr txBox="1"/>
          <p:nvPr/>
        </p:nvSpPr>
        <p:spPr>
          <a:xfrm>
            <a:off x="7809722" y="6123543"/>
            <a:ext cx="329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/>
              <a:t>Reiter</a:t>
            </a:r>
            <a:r>
              <a:rPr lang="en-GB" b="1" dirty="0"/>
              <a:t> 2010 (UV; with ionisation)</a:t>
            </a:r>
          </a:p>
        </p:txBody>
      </p:sp>
    </p:spTree>
    <p:extLst>
      <p:ext uri="{BB962C8B-B14F-4D97-AF65-F5344CB8AC3E}">
        <p14:creationId xmlns:p14="http://schemas.microsoft.com/office/powerpoint/2010/main" val="85859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922F-76DF-583A-477C-60490F0D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List items for discussion with Chris (Luna)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6AC7B-5F7C-F75F-674A-2F6B1AB8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dirty="0"/>
              <a:t>Lacking documentation for </a:t>
            </a:r>
            <a:r>
              <a:rPr lang="en-GB" sz="2400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Nonlinear.jl</a:t>
            </a:r>
            <a:r>
              <a:rPr lang="en-GB" sz="2400" dirty="0"/>
              <a:t> </a:t>
            </a:r>
            <a:r>
              <a:rPr lang="en-GB" dirty="0"/>
              <a:t>response functions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 particular: how do </a:t>
            </a:r>
            <a:r>
              <a:rPr lang="en-GB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KerrField</a:t>
            </a:r>
            <a:r>
              <a:rPr lang="en-GB" dirty="0"/>
              <a:t>, </a:t>
            </a:r>
            <a:r>
              <a:rPr lang="en-GB" i="1" dirty="0" err="1">
                <a:solidFill>
                  <a:srgbClr val="002060"/>
                </a:solidFill>
                <a:ea typeface="Cascadia Code" panose="020B0609020000020004" pitchFamily="49" charset="0"/>
                <a:cs typeface="Cascadia Code" panose="020B0609020000020004" pitchFamily="49" charset="0"/>
              </a:rPr>
              <a:t>PlasmaCumtrapz</a:t>
            </a:r>
            <a:r>
              <a:rPr lang="en-GB" dirty="0"/>
              <a:t>, etc. relate to specific terms in the UPPE?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Extracting temporal/spectral phase information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Breakdown in </a:t>
            </a:r>
            <a:r>
              <a:rPr lang="en-GB" i="1" dirty="0" err="1">
                <a:solidFill>
                  <a:srgbClr val="002060"/>
                </a:solidFill>
              </a:rPr>
              <a:t>PlasmaScalar</a:t>
            </a:r>
            <a:r>
              <a:rPr lang="en-GB" i="1" dirty="0">
                <a:solidFill>
                  <a:srgbClr val="002060"/>
                </a:solidFill>
              </a:rPr>
              <a:t>!</a:t>
            </a:r>
            <a:r>
              <a:rPr lang="en-GB" dirty="0"/>
              <a:t> Ionisation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	</a:t>
            </a:r>
            <a:r>
              <a:rPr lang="en-GB" b="1" dirty="0"/>
              <a:t>Note: potential fix using ADK ionisation instead of PPT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Spatial grids with centring on zero?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Current problem with COMSOL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92330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467</Words>
  <Application>Microsoft Office PowerPoint</Application>
  <PresentationFormat>Widescreen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THG Simulations</vt:lpstr>
      <vt:lpstr>Comparison of spectra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Reproducing plots from Reiter et al. 2010 </vt:lpstr>
      <vt:lpstr>List items for discussion with Chris (Luna)</vt:lpstr>
      <vt:lpstr>Position of beam focus</vt:lpstr>
      <vt:lpstr>Position of beam focus</vt:lpstr>
      <vt:lpstr>Position of beam focus</vt:lpstr>
      <vt:lpstr>Position of beam focus</vt:lpstr>
      <vt:lpstr>Position of beam focus</vt:lpstr>
      <vt:lpstr>Position of beam focus</vt:lpstr>
      <vt:lpstr>Next steps?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13</cp:revision>
  <dcterms:created xsi:type="dcterms:W3CDTF">2023-08-09T18:43:37Z</dcterms:created>
  <dcterms:modified xsi:type="dcterms:W3CDTF">2023-08-11T09:26:05Z</dcterms:modified>
</cp:coreProperties>
</file>